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3" r:id="rId3"/>
    <p:sldId id="283" r:id="rId4"/>
    <p:sldId id="286" r:id="rId5"/>
    <p:sldId id="274" r:id="rId6"/>
    <p:sldId id="276" r:id="rId7"/>
    <p:sldId id="285" r:id="rId8"/>
    <p:sldId id="280" r:id="rId9"/>
    <p:sldId id="260" r:id="rId10"/>
    <p:sldId id="270" r:id="rId11"/>
    <p:sldId id="265" r:id="rId12"/>
    <p:sldId id="268" r:id="rId13"/>
    <p:sldId id="288" r:id="rId14"/>
    <p:sldId id="289" r:id="rId15"/>
    <p:sldId id="277" r:id="rId16"/>
    <p:sldId id="291" r:id="rId17"/>
    <p:sldId id="290" r:id="rId18"/>
    <p:sldId id="292" r:id="rId19"/>
    <p:sldId id="293" r:id="rId20"/>
    <p:sldId id="284" r:id="rId21"/>
    <p:sldId id="278" r:id="rId22"/>
    <p:sldId id="294" r:id="rId23"/>
    <p:sldId id="269" r:id="rId24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70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4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0,'5'0,"19"0,19 0,12 5,9 1,8-1,4 0,4-2,-12 4,-9 0,-6-1,-6-1,1 2,12 1,-1-1,-11-3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3.0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63,'14'0,"31"0,26 0,19-13,7-5,-3 0,-18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4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0,'9'0,"17"0,16 0,7 0,30 0,43 0,5 0,-15 0,-18 0,-24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5.5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55,'0'-9,"14"-3,31 1,17 2,7 2,23 3,14 2,-6 1,-7 1,-20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7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0,'5'0,"10"0,43 5,39 5,12 2,-4-2,-15-2,-5 2,6-1,0-2,-5 3,-10-2,-7 0,-21-3,-18-2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9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0,'5'0,"5"0,15 0,21 0,26 0,13 0,-2 0,-8 0,-11 5,-12 1,-6 0,12-1,0-2,-5-1,-7-1,-7 4,-10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9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 0,'-4'0,"-7"0,4 0,7 0,44 9,20 3,-2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47.0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50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1 377,'0'0,"1"-1,-1 0,0 0,1 0,-1 0,1 1,-1-1,1 0,0 0,-1 1,1-1,0 1,-1-1,1 0,0 1,0 0,0-1,-1 1,1-1,0 1,0 0,0-1,0 1,0 0,1 0,29-5,-28 4,86-5,0 4,147 16,0 0,445-33,-523 11,-88 2,103-23,-22 1,861-65,-598 64,-265 18,357-45,-129-10,-258 51,145 0,-162 14,0 4,0 5,170 34,-82-3,1-9,285 10,-400-38,64 6,-119-3,-19 1,-31 7,-92 19,-160 19,210-40,-781 80,4-55,15-21,1057-16,65 0,1814 55,-1612-35,-313-14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4:09:57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35,'3'-2,"0"0,0 0,0 0,0 1,0-1,0 1,1-1,-1 1,0 0,1 0,-1 1,7-1,51-1,-32 1,1115-12,-3 38,-489-8,-221-8,11 3,790 15,-195 25,-757-33,-197-19,0-3,-1-4,144-30,-35 5,25 6,278 3,-454 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54:39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1,'7656'0,"-5726"0,823 0,-758 0,-1954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5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733 0,'-4'0,"-11"0,-21 0,-27 0,-20 0,-10 0,2 0,12 0,10 0,9 0,4 0,8 0,12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03:13:3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0 24575,'-24'30'0,"-33"44"0,-17 23 0,1-1 0,7-13 0,16-19 0,16-21-8191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03:13:41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24575,'2'-1'0,"21"28"0,37 40 0,16 24 0,5 8 0,-11-14 0,-16-19 0,-17-22 0,-11-16 0,-10-14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5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6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27,'5'0,"19"-4,37-2,26 1,16 0,0 2,-4 1,-5 1,-20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7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0,'27'0,"23"0,29 0,33 0,15 0,5 0,-21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8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42,'0'-9,"5"-3,10 1,38 2,47 11,46 6,8 1,-18 0,-32-3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39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44,'9'0,"17"-4,34-2,31 1,8 0,19 2,17 1,-2-4,-28 0,-31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0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25,'0'-4,"14"-2,35 0,55 1,50 2,-1 5,-26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02:16:41.8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31,'9'0,"12"0,43 0,82 0,35-13,-14-5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1EB89-71A5-402E-8840-B4C30F993B0E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72BDB-3A80-4AB8-B698-31130B785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6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1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0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72BDB-3A80-4AB8-B698-31130B785A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8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5" Type="http://schemas.openxmlformats.org/officeDocument/2006/relationships/image" Target="../media/image41.png"/><Relationship Id="rId4" Type="http://schemas.openxmlformats.org/officeDocument/2006/relationships/customXml" Target="../ink/ink16.xml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customXml" Target="../ink/ink21.xml"/><Relationship Id="rId4" Type="http://schemas.openxmlformats.org/officeDocument/2006/relationships/hyperlink" Target="https://stackoverflow.com/questions/50622525/" TargetMode="External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26" Type="http://schemas.openxmlformats.org/officeDocument/2006/relationships/customXml" Target="../ink/ink12.xml"/><Relationship Id="rId3" Type="http://schemas.openxmlformats.org/officeDocument/2006/relationships/image" Target="../media/image9.png"/><Relationship Id="rId21" Type="http://schemas.openxmlformats.org/officeDocument/2006/relationships/customXml" Target="../ink/ink9.xml"/><Relationship Id="rId34" Type="http://schemas.openxmlformats.org/officeDocument/2006/relationships/image" Target="../media/image11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image" Target="../media/image27.pn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24" Type="http://schemas.openxmlformats.org/officeDocument/2006/relationships/image" Target="../media/image23.png"/><Relationship Id="rId32" Type="http://schemas.openxmlformats.org/officeDocument/2006/relationships/customXml" Target="../ink/ink15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customXml" Target="../ink/ink13.xml"/><Relationship Id="rId10" Type="http://schemas.openxmlformats.org/officeDocument/2006/relationships/image" Target="../media/image16.png"/><Relationship Id="rId19" Type="http://schemas.openxmlformats.org/officeDocument/2006/relationships/customXml" Target="../ink/ink8.xml"/><Relationship Id="rId31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image" Target="../media/image24.png"/><Relationship Id="rId30" Type="http://schemas.openxmlformats.org/officeDocument/2006/relationships/customXml" Target="../ink/ink14.xml"/><Relationship Id="rId8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1095" y="621976"/>
            <a:ext cx="11553526" cy="6498858"/>
            <a:chOff x="-621095" y="621976"/>
            <a:chExt cx="11553526" cy="64988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1095" y="621976"/>
              <a:ext cx="11553526" cy="64988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13016" y="1094839"/>
            <a:ext cx="10206432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6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TensorFlow </a:t>
            </a:r>
            <a:r>
              <a:rPr lang="en-US" altLang="ko-KR" sz="76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Implimentation</a:t>
            </a:r>
            <a:endParaRPr lang="en-US" altLang="ko-KR" sz="76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en-US" altLang="ko-KR" sz="76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Of </a:t>
            </a:r>
            <a:r>
              <a:rPr lang="en-US" altLang="ko-KR" sz="76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Mask_RCNN</a:t>
            </a:r>
            <a:endParaRPr lang="en-US" altLang="ko-KR" sz="76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828" y="5381625"/>
            <a:ext cx="4762723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학번 강용규</a:t>
            </a:r>
            <a:endParaRPr lang="en-US" altLang="ko-KR" sz="17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학번 </a:t>
            </a:r>
            <a:r>
              <a:rPr lang="ko-KR" altLang="en-US" sz="17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김준형</a:t>
            </a:r>
            <a:endParaRPr lang="en-US" altLang="ko-KR" sz="17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컴퓨터공학부 </a:t>
            </a:r>
            <a:r>
              <a:rPr lang="en-US" altLang="ko-KR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18</a:t>
            </a:r>
            <a:r>
              <a:rPr lang="ko-KR" altLang="en-US" sz="17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학번 </a:t>
            </a:r>
            <a:r>
              <a:rPr lang="ko-KR" altLang="en-US" sz="1700" dirty="0" err="1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손현태</a:t>
            </a:r>
            <a:endParaRPr lang="en-US" sz="17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659445" y="3724229"/>
            <a:ext cx="4623272" cy="80214"/>
            <a:chOff x="7659445" y="3724229"/>
            <a:chExt cx="4623272" cy="80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659445" y="3724229"/>
              <a:ext cx="4623272" cy="80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034" y="4726341"/>
            <a:ext cx="80215" cy="1112484"/>
            <a:chOff x="685843" y="3675114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96034" y="1800225"/>
            <a:ext cx="3504453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개발 환경</a:t>
            </a: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구축 시도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사례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249" y="4695825"/>
            <a:ext cx="38096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MASK-RCNN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은 오래된 라이브러리를 사용하는 오픈소스이므로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,TensorFlow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둘 다 최신 버전을 사용하려고 했으나 사용하지 못한다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</a:p>
          <a:p>
            <a:endParaRPr lang="en-US" altLang="ko-KR" sz="1200" dirty="0">
              <a:solidFill>
                <a:srgbClr val="595959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따라서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, 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버전을 낮춰서 사용해보려고 시도했다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F691A-3283-2094-B3EF-5D2047C4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58" y="0"/>
            <a:ext cx="633521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0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3016" y="621027"/>
            <a:ext cx="1908085" cy="6396253"/>
            <a:chOff x="713016" y="621027"/>
            <a:chExt cx="1908085" cy="63962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016" y="621027"/>
              <a:ext cx="1908085" cy="6396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50603" y="1441042"/>
            <a:ext cx="436555" cy="436555"/>
            <a:chOff x="6565944" y="4448202"/>
            <a:chExt cx="436555" cy="4365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944" y="4448202"/>
              <a:ext cx="436555" cy="436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08063" y="3921878"/>
            <a:ext cx="378682" cy="504909"/>
            <a:chOff x="3386745" y="4375533"/>
            <a:chExt cx="378682" cy="504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6745" y="4375533"/>
              <a:ext cx="378682" cy="50490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364102" y="1492876"/>
            <a:ext cx="380965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문제점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3386745" y="2035019"/>
            <a:ext cx="635502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Python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버전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TensorFlow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버전을 낮춰서 사용해보려고 했지만 노트북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지원하지 않는 구형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라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CPU</a:t>
            </a:r>
            <a:r>
              <a:rPr lang="en-US" altLang="ko-KR" sz="16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(i5-1035G1)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로 테스트를 해야만 했다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 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그러나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로 테스트를 하려고 해보니 속도가 느려서 학습이 끝났는지 확인할 수 없었다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2000" dirty="0"/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CC45E3C3-53DD-1D0D-3895-98FDE763D8BA}"/>
              </a:ext>
            </a:extLst>
          </p:cNvPr>
          <p:cNvSpPr txBox="1"/>
          <p:nvPr/>
        </p:nvSpPr>
        <p:spPr>
          <a:xfrm>
            <a:off x="3386745" y="4042066"/>
            <a:ext cx="380965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595959"/>
                </a:solidFill>
                <a:latin typeface="S-Core Dream 5 Medium" pitchFamily="34" charset="0"/>
              </a:rPr>
              <a:t>해결방안</a:t>
            </a:r>
            <a:endParaRPr lang="en-US" dirty="0"/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039F359E-5C9B-6D7E-52DB-230E5D0D26EE}"/>
              </a:ext>
            </a:extLst>
          </p:cNvPr>
          <p:cNvSpPr txBox="1"/>
          <p:nvPr/>
        </p:nvSpPr>
        <p:spPr>
          <a:xfrm>
            <a:off x="3364102" y="4563514"/>
            <a:ext cx="63550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 지원하는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GPU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를 가진 컴퓨터로 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CUDA</a:t>
            </a:r>
            <a:r>
              <a:rPr lang="ko-KR" altLang="en-US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를 이용해서 빠른 테스트와 학습을 해본다</a:t>
            </a:r>
            <a:r>
              <a:rPr lang="en-US" altLang="ko-KR" sz="14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78374" y="682447"/>
            <a:ext cx="6059985" cy="6192203"/>
            <a:chOff x="6078374" y="682447"/>
            <a:chExt cx="6059985" cy="6192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8374" y="682447"/>
              <a:ext cx="6059985" cy="619220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73257" y="1404939"/>
            <a:ext cx="45226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구동환경 정보</a:t>
            </a:r>
            <a:endParaRPr lang="en-US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687" y="3114257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  <a:cs typeface="S-Core Dream 5 Medium" pitchFamily="34" charset="0"/>
              </a:rPr>
              <a:t>CPU</a:t>
            </a:r>
            <a:endParaRPr lang="en-US" sz="2000" dirty="0"/>
          </a:p>
        </p:txBody>
      </p:sp>
      <p:sp>
        <p:nvSpPr>
          <p:cNvPr id="19" name="Object 19"/>
          <p:cNvSpPr txBox="1"/>
          <p:nvPr/>
        </p:nvSpPr>
        <p:spPr>
          <a:xfrm>
            <a:off x="1462087" y="3114257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- 12th Gen Intel(R) Core(TM) i5-12400F</a:t>
            </a:r>
            <a:endParaRPr lang="en-US" sz="2000" dirty="0"/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6E02F71-B0D8-812D-7508-94FD1EA24CCE}"/>
              </a:ext>
            </a:extLst>
          </p:cNvPr>
          <p:cNvSpPr txBox="1"/>
          <p:nvPr/>
        </p:nvSpPr>
        <p:spPr>
          <a:xfrm>
            <a:off x="547687" y="3590465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  <a:cs typeface="S-Core Dream 5 Medium" pitchFamily="34" charset="0"/>
              </a:rPr>
              <a:t>GPU</a:t>
            </a:r>
            <a:endParaRPr lang="en-US" sz="2000" dirty="0"/>
          </a:p>
        </p:txBody>
      </p:sp>
      <p:sp>
        <p:nvSpPr>
          <p:cNvPr id="4" name="Object 19">
            <a:extLst>
              <a:ext uri="{FF2B5EF4-FFF2-40B4-BE49-F238E27FC236}">
                <a16:creationId xmlns:a16="http://schemas.microsoft.com/office/drawing/2014/main" id="{ABAF3A7A-AE2E-D4DF-8972-17C25F8AD09F}"/>
              </a:ext>
            </a:extLst>
          </p:cNvPr>
          <p:cNvSpPr txBox="1"/>
          <p:nvPr/>
        </p:nvSpPr>
        <p:spPr>
          <a:xfrm>
            <a:off x="1462087" y="3590465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</a:t>
            </a:r>
            <a:r>
              <a:rPr lang="pt-BR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 NVIDIA GeForce RTX 3060 Ti</a:t>
            </a:r>
            <a:endParaRPr lang="en-US" sz="2000" dirty="0"/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2B8F8FCD-4F5F-F706-4861-7FDACF8BCC81}"/>
              </a:ext>
            </a:extLst>
          </p:cNvPr>
          <p:cNvSpPr txBox="1"/>
          <p:nvPr/>
        </p:nvSpPr>
        <p:spPr>
          <a:xfrm>
            <a:off x="547687" y="4619432"/>
            <a:ext cx="9141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rgbClr val="8FB8CB"/>
                </a:solidFill>
                <a:latin typeface="S-Core Dream 5 Medium" pitchFamily="34" charset="0"/>
              </a:rPr>
              <a:t>cuDNN</a:t>
            </a:r>
            <a:endParaRPr lang="en-US" sz="2000" dirty="0"/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24FDDB9E-F37E-5294-BF2A-F0E43172BBB2}"/>
              </a:ext>
            </a:extLst>
          </p:cNvPr>
          <p:cNvSpPr txBox="1"/>
          <p:nvPr/>
        </p:nvSpPr>
        <p:spPr>
          <a:xfrm>
            <a:off x="1462087" y="4619432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- 7.6.0</a:t>
            </a:r>
            <a:endParaRPr lang="en-US" sz="2000"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8AEA94AD-03AF-2AD1-4C1C-CB461F9C727A}"/>
              </a:ext>
            </a:extLst>
          </p:cNvPr>
          <p:cNvSpPr txBox="1"/>
          <p:nvPr/>
        </p:nvSpPr>
        <p:spPr>
          <a:xfrm>
            <a:off x="547687" y="4104948"/>
            <a:ext cx="9141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</a:rPr>
              <a:t>CUDA</a:t>
            </a:r>
            <a:endParaRPr lang="en-US" sz="2000" dirty="0"/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A6DBAE4A-E121-CDA8-175E-AB81AB133518}"/>
              </a:ext>
            </a:extLst>
          </p:cNvPr>
          <p:cNvSpPr txBox="1"/>
          <p:nvPr/>
        </p:nvSpPr>
        <p:spPr>
          <a:xfrm>
            <a:off x="1462087" y="4104948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- 10.0</a:t>
            </a:r>
            <a:endParaRPr lang="en-US" sz="2000" dirty="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4FFA2571-F232-F1DC-F620-883E4CD981F6}"/>
              </a:ext>
            </a:extLst>
          </p:cNvPr>
          <p:cNvSpPr txBox="1"/>
          <p:nvPr/>
        </p:nvSpPr>
        <p:spPr>
          <a:xfrm>
            <a:off x="547687" y="5133915"/>
            <a:ext cx="6806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8FB8CB"/>
                </a:solidFill>
                <a:latin typeface="S-Core Dream 5 Medium" pitchFamily="34" charset="0"/>
              </a:rPr>
              <a:t>OS</a:t>
            </a:r>
            <a:endParaRPr lang="en-US" sz="2000" dirty="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BDB1CFEF-EB3F-07CD-E02C-BF8F62EFF7FC}"/>
              </a:ext>
            </a:extLst>
          </p:cNvPr>
          <p:cNvSpPr txBox="1"/>
          <p:nvPr/>
        </p:nvSpPr>
        <p:spPr>
          <a:xfrm>
            <a:off x="1462087" y="5133915"/>
            <a:ext cx="42654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- Windows 11 (HOME) Version 22H2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96128" y="2873612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0119693F-A014-A516-E00E-7E88D1E85B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8113" y="581025"/>
            <a:ext cx="6862778" cy="6225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3A6FD2-2C20-6797-C3E6-8581B13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295525"/>
            <a:ext cx="5943599" cy="2971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8C53B3-BDB2-F671-3636-B0809369CD83}"/>
                  </a:ext>
                </a:extLst>
              </p14:cNvPr>
              <p14:cNvContentPartPr/>
              <p14:nvPr/>
            </p14:nvContentPartPr>
            <p14:xfrm>
              <a:off x="942810" y="432420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8C53B3-BDB2-F671-3636-B0809369CD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170" y="42162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FBB59E-55F5-7DD0-65B8-F575B0685D1C}"/>
                  </a:ext>
                </a:extLst>
              </p14:cNvPr>
              <p14:cNvContentPartPr/>
              <p14:nvPr/>
            </p14:nvContentPartPr>
            <p14:xfrm>
              <a:off x="923730" y="4169400"/>
              <a:ext cx="2412720" cy="183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FBB59E-55F5-7DD0-65B8-F575B0685D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090" y="4061760"/>
                <a:ext cx="25203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0F2DD1E-8440-F306-A7D2-CEA731973334}"/>
                  </a:ext>
                </a:extLst>
              </p14:cNvPr>
              <p14:cNvContentPartPr/>
              <p14:nvPr/>
            </p14:nvContentPartPr>
            <p14:xfrm>
              <a:off x="894930" y="3578280"/>
              <a:ext cx="2848680" cy="58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0F2DD1E-8440-F306-A7D2-CEA7319733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290" y="3470640"/>
                <a:ext cx="295632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6069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96128" y="2873612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0119693F-A014-A516-E00E-7E88D1E85B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8113" y="581025"/>
            <a:ext cx="6862778" cy="6225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C663C7-F183-BEDD-F010-4EC2A31FA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7" t="40342" r="39240" b="50243"/>
          <a:stretch/>
        </p:blipFill>
        <p:spPr>
          <a:xfrm>
            <a:off x="319087" y="1114425"/>
            <a:ext cx="3048000" cy="248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8E054-EE87-6CD8-E68C-9AD3B5711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8" t="62821" r="50000" b="28810"/>
          <a:stretch/>
        </p:blipFill>
        <p:spPr>
          <a:xfrm>
            <a:off x="319087" y="4772025"/>
            <a:ext cx="2667001" cy="24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385CA-C928-B3A5-8BEB-3B4381BFA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630" y="1062211"/>
            <a:ext cx="2593691" cy="3534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90149-A6C1-2E22-2E92-F7F602EC5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75" y="5379952"/>
            <a:ext cx="4715533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6769" y="4552262"/>
            <a:ext cx="106763" cy="1267692"/>
            <a:chOff x="685843" y="3675114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96984" y="1235040"/>
            <a:ext cx="7351956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 err="1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Tensorflow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5300" dirty="0">
                <a:solidFill>
                  <a:srgbClr val="595959"/>
                </a:solidFill>
                <a:latin typeface="Noto Sans CJK KR Bold" pitchFamily="34" charset="0"/>
              </a:rPr>
              <a:t>Windows-GPU</a:t>
            </a:r>
          </a:p>
          <a:p>
            <a:r>
              <a:rPr lang="en-US" sz="5300" dirty="0">
                <a:solidFill>
                  <a:srgbClr val="595959"/>
                </a:solidFill>
                <a:latin typeface="Noto Sans CJK KR Bold" pitchFamily="34" charset="0"/>
              </a:rPr>
              <a:t>Compatibility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6984" y="4619625"/>
            <a:ext cx="38096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MASK-RCNN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은 오래된 라이브러리를 사용하는 오픈소스이므로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,TensorFlow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둘 다 최신 버전을 사용하려고 했으나 사용하지 못한다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</a:p>
          <a:p>
            <a:endParaRPr lang="en-US" altLang="ko-KR" sz="1200" dirty="0">
              <a:solidFill>
                <a:srgbClr val="595959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따라서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, 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버전을 낮춰서 사용해보려고 시도했다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447AE-E306-2DEA-5C3C-461DB0D6EE29}"/>
              </a:ext>
            </a:extLst>
          </p:cNvPr>
          <p:cNvSpPr txBox="1"/>
          <p:nvPr/>
        </p:nvSpPr>
        <p:spPr>
          <a:xfrm>
            <a:off x="5422890" y="630382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  <a:hlinkClick r:id="rId4"/>
              </a:rPr>
              <a:t>https://stackoverflow.com/questions/50622525/</a:t>
            </a:r>
            <a:endParaRPr lang="en-US" sz="1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       which-</a:t>
            </a:r>
            <a:r>
              <a:rPr lang="en-US" sz="1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-and-</a:t>
            </a:r>
            <a:r>
              <a:rPr lang="en-US" sz="1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cuda</a:t>
            </a:r>
            <a:r>
              <a:rPr lang="en-US" sz="1000" dirty="0">
                <a:latin typeface="D2Coding" panose="020B0609020101020101" pitchFamily="49" charset="-127"/>
                <a:ea typeface="D2Coding" panose="020B0609020101020101" pitchFamily="49" charset="-127"/>
              </a:rPr>
              <a:t>-version-combinations-are-compatible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8C3AE0C-E192-3100-1FFA-4B607C933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57" y="1396863"/>
            <a:ext cx="5276066" cy="47546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B9793A-E35B-3914-C494-25D93B7EAEFE}"/>
              </a:ext>
            </a:extLst>
          </p:cNvPr>
          <p:cNvSpPr/>
          <p:nvPr/>
        </p:nvSpPr>
        <p:spPr>
          <a:xfrm>
            <a:off x="5070857" y="2357437"/>
            <a:ext cx="5276066" cy="890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162ED82-F576-9F4F-E633-51D93E80C8C7}"/>
                  </a:ext>
                </a:extLst>
              </p14:cNvPr>
              <p14:cNvContentPartPr/>
              <p14:nvPr/>
            </p14:nvContentPartPr>
            <p14:xfrm>
              <a:off x="5105280" y="2925740"/>
              <a:ext cx="5175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162ED82-F576-9F4F-E633-51D93E80C8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1640" y="2818100"/>
                <a:ext cx="5283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174981B-6E5C-112B-689D-A23BBE543219}"/>
                  </a:ext>
                </a:extLst>
              </p14:cNvPr>
              <p14:cNvContentPartPr/>
              <p14:nvPr/>
            </p14:nvContentPartPr>
            <p14:xfrm>
              <a:off x="9626876" y="2835941"/>
              <a:ext cx="136440" cy="175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174981B-6E5C-112B-689D-A23BBE5432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18236" y="2826941"/>
                <a:ext cx="154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23FD9B-5376-2E85-EBE5-2F3ED74ECB2B}"/>
                  </a:ext>
                </a:extLst>
              </p14:cNvPr>
              <p14:cNvContentPartPr/>
              <p14:nvPr/>
            </p14:nvContentPartPr>
            <p14:xfrm>
              <a:off x="9631916" y="2830541"/>
              <a:ext cx="160920" cy="187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23FD9B-5376-2E85-EBE5-2F3ED74ECB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3276" y="2821901"/>
                <a:ext cx="17856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0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6287" y="962025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Requirements 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최종 버전</a:t>
            </a:r>
            <a:endParaRPr lang="en-US" altLang="ko-KR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D9692-A930-C0FB-B9ED-AFA450C6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257425"/>
            <a:ext cx="3429000" cy="4673394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D26547A2-BFDE-4919-25A7-B53F6851CB0D}"/>
              </a:ext>
            </a:extLst>
          </p:cNvPr>
          <p:cNvSpPr txBox="1"/>
          <p:nvPr/>
        </p:nvSpPr>
        <p:spPr>
          <a:xfrm>
            <a:off x="5729287" y="2701296"/>
            <a:ext cx="426541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/>
              <a:t>numpy</a:t>
            </a:r>
            <a:r>
              <a:rPr lang="en-US" sz="2000" dirty="0"/>
              <a:t> == 1.19.3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scipy</a:t>
            </a:r>
            <a:r>
              <a:rPr lang="en-US" sz="2000" dirty="0"/>
              <a:t> == 1.5.4</a:t>
            </a:r>
          </a:p>
          <a:p>
            <a:pPr marL="457200" indent="-457200">
              <a:buAutoNum type="arabicPeriod"/>
            </a:pPr>
            <a:r>
              <a:rPr lang="en-US" sz="2000" dirty="0"/>
              <a:t>Pillow == 8.4.0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cython</a:t>
            </a:r>
            <a:r>
              <a:rPr lang="en-US" sz="2000" dirty="0"/>
              <a:t> == 0.29.32</a:t>
            </a:r>
          </a:p>
          <a:p>
            <a:pPr marL="457200" indent="-457200">
              <a:buAutoNum type="arabicPeriod"/>
            </a:pPr>
            <a:r>
              <a:rPr lang="en-US" sz="2000" dirty="0"/>
              <a:t>Matplotlib == 3.3.4</a:t>
            </a:r>
          </a:p>
          <a:p>
            <a:pPr marL="457200" indent="-457200">
              <a:buAutoNum type="arabicPeriod"/>
            </a:pPr>
            <a:r>
              <a:rPr lang="en-US" sz="2000" dirty="0"/>
              <a:t>scikit-image == 0.17.2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tensorflow</a:t>
            </a:r>
            <a:r>
              <a:rPr lang="en-US" sz="2000" dirty="0">
                <a:solidFill>
                  <a:srgbClr val="FF0000"/>
                </a:solidFill>
              </a:rPr>
              <a:t> == 1.14.0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keras</a:t>
            </a:r>
            <a:r>
              <a:rPr lang="en-US" sz="2000" dirty="0"/>
              <a:t> == 2.1.5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opencv</a:t>
            </a:r>
            <a:r>
              <a:rPr lang="en-US" sz="2000" dirty="0"/>
              <a:t>-python == 4.6.0.66</a:t>
            </a:r>
          </a:p>
          <a:p>
            <a:pPr marL="457200" indent="-457200">
              <a:buAutoNum type="arabicPeriod"/>
            </a:pPr>
            <a:r>
              <a:rPr lang="en-US" sz="2000" dirty="0"/>
              <a:t>h5py == 2.10.0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imgaug</a:t>
            </a:r>
            <a:r>
              <a:rPr lang="en-US" sz="2000" dirty="0"/>
              <a:t> == 0.4.0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IPython</a:t>
            </a:r>
            <a:r>
              <a:rPr lang="en-US" sz="2000" dirty="0"/>
              <a:t> 7.16.3</a:t>
            </a:r>
          </a:p>
        </p:txBody>
      </p:sp>
    </p:spTree>
    <p:extLst>
      <p:ext uri="{BB962C8B-B14F-4D97-AF65-F5344CB8AC3E}">
        <p14:creationId xmlns:p14="http://schemas.microsoft.com/office/powerpoint/2010/main" val="1236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C58BB5-23D8-E00E-510F-6D91AA3C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343025"/>
            <a:ext cx="4724400" cy="3020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FF7D1-BE37-CF71-959D-75269F34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4772025"/>
            <a:ext cx="4724400" cy="1327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09F39B-D9C2-6B11-7497-0D3936177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5" y="6508104"/>
            <a:ext cx="4672643" cy="664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5C4912-CFC7-DF50-7D05-E09613AFE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487" y="1419225"/>
            <a:ext cx="4672644" cy="3350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504407-1EA7-9964-CCB9-78E5C796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75" y="5000809"/>
            <a:ext cx="4672644" cy="16604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9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CE170-FB11-E331-9DD7-3B26FB2DE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1254187"/>
            <a:ext cx="7620000" cy="58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BDFFC5D-C028-90AD-02B5-35145EF37FEF}"/>
              </a:ext>
            </a:extLst>
          </p:cNvPr>
          <p:cNvSpPr/>
          <p:nvPr/>
        </p:nvSpPr>
        <p:spPr>
          <a:xfrm>
            <a:off x="319087" y="1190625"/>
            <a:ext cx="9982200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934F-8C52-96D1-7B87-321965E5D9A7}"/>
              </a:ext>
            </a:extLst>
          </p:cNvPr>
          <p:cNvSpPr txBox="1"/>
          <p:nvPr/>
        </p:nvSpPr>
        <p:spPr>
          <a:xfrm>
            <a:off x="374897" y="472559"/>
            <a:ext cx="64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Git_Clone</a:t>
            </a:r>
            <a:r>
              <a:rPr lang="en-US" dirty="0"/>
              <a:t> : </a:t>
            </a:r>
            <a:r>
              <a:rPr lang="en-US" dirty="0" err="1"/>
              <a:t>Mask_RCNN</a:t>
            </a:r>
            <a:r>
              <a:rPr lang="en-US" dirty="0"/>
              <a:t>\sample\</a:t>
            </a:r>
            <a:r>
              <a:rPr lang="en-US" dirty="0" err="1"/>
              <a:t>demo.ipynb</a:t>
            </a:r>
            <a:r>
              <a:rPr lang="en-US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E1810-91E3-3FAE-FA6B-4B5AFC8E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17" y="5296495"/>
            <a:ext cx="4585872" cy="92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39295-0F2A-6FDC-6D3E-B762E1C5B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53" y="2091813"/>
            <a:ext cx="4242616" cy="2851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E7BED-A99E-8A9F-4FEC-91DCEDA2D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49" y="2063238"/>
            <a:ext cx="4377102" cy="2851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52AEE-6F30-C843-CC78-9A9EBE07E6CE}"/>
              </a:ext>
            </a:extLst>
          </p:cNvPr>
          <p:cNvSpPr txBox="1"/>
          <p:nvPr/>
        </p:nvSpPr>
        <p:spPr>
          <a:xfrm>
            <a:off x="1538287" y="5296495"/>
            <a:ext cx="2747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[0, 0, 0, 0, 0, 0, 0, 0, 0, 0, …</a:t>
            </a:r>
          </a:p>
          <a:p>
            <a:r>
              <a:rPr lang="en-US" dirty="0"/>
              <a:t>	         …</a:t>
            </a:r>
          </a:p>
          <a:p>
            <a:r>
              <a:rPr lang="en-US" dirty="0"/>
              <a:t>	…, 0, 0, 0, 0, 0, 0]</a:t>
            </a:r>
          </a:p>
        </p:txBody>
      </p:sp>
    </p:spTree>
    <p:extLst>
      <p:ext uri="{BB962C8B-B14F-4D97-AF65-F5344CB8AC3E}">
        <p14:creationId xmlns:p14="http://schemas.microsoft.com/office/powerpoint/2010/main" val="158089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675" y="607683"/>
            <a:ext cx="10961923" cy="6221742"/>
            <a:chOff x="-223166" y="689328"/>
            <a:chExt cx="10961923" cy="4020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3166" y="689328"/>
              <a:ext cx="10961923" cy="402062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12949" y="3501948"/>
            <a:ext cx="8470674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본 발표는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미흡한 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</a:t>
            </a:r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지식과 얕은 딥러닝 지식으로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제작되었으니</a:t>
            </a:r>
            <a:endParaRPr lang="en-US" altLang="ko-KR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청취에 주의 바랍니다</a:t>
            </a:r>
            <a:r>
              <a:rPr lang="en-US" altLang="ko-KR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95735C-8881-0959-6F7A-5B68E16CEAF8}"/>
              </a:ext>
            </a:extLst>
          </p:cNvPr>
          <p:cNvGrpSpPr/>
          <p:nvPr/>
        </p:nvGrpSpPr>
        <p:grpSpPr>
          <a:xfrm>
            <a:off x="1345737" y="1571625"/>
            <a:ext cx="7824116" cy="914400"/>
            <a:chOff x="713016" y="1398903"/>
            <a:chExt cx="7824116" cy="914400"/>
          </a:xfrm>
        </p:grpSpPr>
        <p:sp>
          <p:nvSpPr>
            <p:cNvPr id="15" name="Object 15"/>
            <p:cNvSpPr txBox="1"/>
            <p:nvPr/>
          </p:nvSpPr>
          <p:spPr>
            <a:xfrm>
              <a:off x="713016" y="1402133"/>
              <a:ext cx="7824116" cy="9079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300" dirty="0">
                  <a:solidFill>
                    <a:srgbClr val="FFFF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Caution</a:t>
              </a:r>
              <a:endParaRPr lang="en-US" dirty="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" name="Graphic 3" descr="Warning with solid fill">
              <a:extLst>
                <a:ext uri="{FF2B5EF4-FFF2-40B4-BE49-F238E27FC236}">
                  <a16:creationId xmlns:a16="http://schemas.microsoft.com/office/drawing/2014/main" id="{55EA4F13-6A13-3500-2F14-F482ED1A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27724" y="1398903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Warning with solid fill">
              <a:extLst>
                <a:ext uri="{FF2B5EF4-FFF2-40B4-BE49-F238E27FC236}">
                  <a16:creationId xmlns:a16="http://schemas.microsoft.com/office/drawing/2014/main" id="{F903E8FE-AC64-0DBA-3077-3AB6CC24D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79349" y="13989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28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/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구동환경 정보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가상환경 배포버전 </a:t>
            </a:r>
            <a:r>
              <a:rPr lang="en-US" altLang="ko-KR" sz="1100" dirty="0"/>
              <a:t>/ Sample</a:t>
            </a:r>
            <a:r>
              <a:rPr lang="ko-KR" altLang="en-US" sz="1100" dirty="0"/>
              <a:t> 실행 확인</a:t>
            </a:r>
            <a:endParaRPr lang="en-US" altLang="ko-KR" sz="11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210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6287" y="962025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Requirements 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최종 버전</a:t>
            </a:r>
            <a:endParaRPr lang="en-US" altLang="ko-KR" sz="500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D9692-A930-C0FB-B9ED-AFA450C6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257425"/>
            <a:ext cx="3429000" cy="4673394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D26547A2-BFDE-4919-25A7-B53F6851CB0D}"/>
              </a:ext>
            </a:extLst>
          </p:cNvPr>
          <p:cNvSpPr txBox="1"/>
          <p:nvPr/>
        </p:nvSpPr>
        <p:spPr>
          <a:xfrm>
            <a:off x="5729287" y="2701296"/>
            <a:ext cx="426541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/>
              <a:t>numpy</a:t>
            </a:r>
            <a:r>
              <a:rPr lang="en-US" sz="2000" dirty="0"/>
              <a:t> == 1.19.3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scipy</a:t>
            </a:r>
            <a:r>
              <a:rPr lang="en-US" sz="2000" dirty="0"/>
              <a:t> == 1.5.4</a:t>
            </a:r>
          </a:p>
          <a:p>
            <a:pPr marL="457200" indent="-457200">
              <a:buAutoNum type="arabicPeriod"/>
            </a:pPr>
            <a:r>
              <a:rPr lang="en-US" sz="2000" dirty="0"/>
              <a:t>Pillow == 8.4.0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cython</a:t>
            </a:r>
            <a:r>
              <a:rPr lang="en-US" sz="2000" dirty="0"/>
              <a:t> == 0.29.32</a:t>
            </a:r>
          </a:p>
          <a:p>
            <a:pPr marL="457200" indent="-457200">
              <a:buAutoNum type="arabicPeriod"/>
            </a:pPr>
            <a:r>
              <a:rPr lang="en-US" sz="2000" dirty="0"/>
              <a:t>Matplotlib == 3.3.4</a:t>
            </a:r>
          </a:p>
          <a:p>
            <a:pPr marL="457200" indent="-457200">
              <a:buAutoNum type="arabicPeriod"/>
            </a:pPr>
            <a:r>
              <a:rPr lang="en-US" sz="2000" dirty="0"/>
              <a:t>scikit-image == 0.17.2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tensorflow</a:t>
            </a:r>
            <a:r>
              <a:rPr lang="en-US" sz="2000" dirty="0"/>
              <a:t> == 1.14.0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keras</a:t>
            </a:r>
            <a:r>
              <a:rPr lang="en-US" sz="2000" dirty="0"/>
              <a:t> == 2.1.5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opencv</a:t>
            </a:r>
            <a:r>
              <a:rPr lang="en-US" sz="2000" dirty="0"/>
              <a:t>-python == 4.6.0.66</a:t>
            </a:r>
          </a:p>
          <a:p>
            <a:pPr marL="457200" indent="-457200">
              <a:buAutoNum type="arabicPeriod"/>
            </a:pPr>
            <a:r>
              <a:rPr lang="en-US" sz="2000" dirty="0"/>
              <a:t>h5py == 2.10.0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imgaug</a:t>
            </a:r>
            <a:r>
              <a:rPr lang="en-US" sz="2000" dirty="0"/>
              <a:t> == 0.4.0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IPython</a:t>
            </a:r>
            <a:r>
              <a:rPr lang="en-US" sz="2000" dirty="0"/>
              <a:t> 7.16.3</a:t>
            </a:r>
          </a:p>
        </p:txBody>
      </p:sp>
    </p:spTree>
    <p:extLst>
      <p:ext uri="{BB962C8B-B14F-4D97-AF65-F5344CB8AC3E}">
        <p14:creationId xmlns:p14="http://schemas.microsoft.com/office/powerpoint/2010/main" val="297160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00087" y="428625"/>
            <a:ext cx="76468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Sample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A06B8-FD22-CAA3-14E9-4653E27A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35" y="1419225"/>
            <a:ext cx="4511103" cy="50196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DCDF7-69AB-2FFA-94A1-43C17A1CCB76}"/>
              </a:ext>
            </a:extLst>
          </p:cNvPr>
          <p:cNvSpPr txBox="1"/>
          <p:nvPr/>
        </p:nvSpPr>
        <p:spPr>
          <a:xfrm>
            <a:off x="2420272" y="6688693"/>
            <a:ext cx="585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URL : https://github.com/Son-HyeonTae/Mask_RCNN</a:t>
            </a:r>
          </a:p>
        </p:txBody>
      </p:sp>
    </p:spTree>
    <p:extLst>
      <p:ext uri="{BB962C8B-B14F-4D97-AF65-F5344CB8AC3E}">
        <p14:creationId xmlns:p14="http://schemas.microsoft.com/office/powerpoint/2010/main" val="375953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2617" y="3019425"/>
            <a:ext cx="86753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7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THANK YOU,</a:t>
            </a:r>
          </a:p>
          <a:p>
            <a:pPr algn="r"/>
            <a:r>
              <a:rPr lang="en-US" sz="7600" dirty="0">
                <a:solidFill>
                  <a:srgbClr val="FFFFFF"/>
                </a:solidFill>
                <a:latin typeface="Noto Sans CJK KR Bold" pitchFamily="34" charset="0"/>
              </a:rPr>
              <a:t>Any Questions?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57687" y="1628715"/>
            <a:ext cx="557029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kern="0" spc="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TensorFlow Implementation of </a:t>
            </a:r>
            <a:r>
              <a:rPr lang="en-US" altLang="ko-KR" sz="2000" kern="0" spc="100" dirty="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Mask_RCNN</a:t>
            </a:r>
            <a:endParaRPr lang="en-US" altLang="ko-KR" sz="2000" kern="0" spc="100" dirty="0">
              <a:solidFill>
                <a:srgbClr val="FFFFFF"/>
              </a:solidFill>
              <a:latin typeface="Noto Sans CJK KR Bold" pitchFamily="34" charset="0"/>
              <a:cs typeface="Noto Sans CJK KR Bold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513696" y="3752176"/>
            <a:ext cx="4679167" cy="80214"/>
            <a:chOff x="-1513696" y="3752176"/>
            <a:chExt cx="4679167" cy="802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1513696" y="3752176"/>
              <a:ext cx="4679167" cy="80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95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문제점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MASK-RCNN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개발 환경 구축 시 해결방안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280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28011" y="750635"/>
            <a:ext cx="4751393" cy="6116909"/>
            <a:chOff x="-28011" y="750635"/>
            <a:chExt cx="4751393" cy="61169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011" y="750635"/>
              <a:ext cx="4751393" cy="61169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2222" y="1419225"/>
            <a:ext cx="6587414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1.</a:t>
            </a:r>
          </a:p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requirements</a:t>
            </a: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세부버전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미기재</a:t>
            </a:r>
            <a:endParaRPr lang="en-US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3451" y="4819160"/>
            <a:ext cx="3355903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requirements.txt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파일에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자세한 버전이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기재되어 있었다면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더 빠르게 해결되었을 것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06576-1BF0-A447-CCFE-D09B8C583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750635"/>
            <a:ext cx="3534268" cy="4239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CC21D3-AF81-5B30-EE73-6B8F9A19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99" y="2851193"/>
            <a:ext cx="3467712" cy="42392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1B75910-1661-AF65-F5BF-3C86F6A722F2}"/>
                  </a:ext>
                </a:extLst>
              </p14:cNvPr>
              <p14:cNvContentPartPr/>
              <p14:nvPr/>
            </p14:nvContentPartPr>
            <p14:xfrm>
              <a:off x="7905570" y="5467200"/>
              <a:ext cx="310320" cy="27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1B75910-1661-AF65-F5BF-3C86F6A722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1570" y="5359200"/>
                <a:ext cx="417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B987040-D981-7A3B-6939-0918640F4D9A}"/>
                  </a:ext>
                </a:extLst>
              </p14:cNvPr>
              <p14:cNvContentPartPr/>
              <p14:nvPr/>
            </p14:nvContentPartPr>
            <p14:xfrm>
              <a:off x="8165850" y="5619480"/>
              <a:ext cx="26424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B987040-D981-7A3B-6939-0918640F4D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1850" y="5511480"/>
                <a:ext cx="371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0381A1-8F01-6B72-6214-CC2FE43F5B42}"/>
                  </a:ext>
                </a:extLst>
              </p14:cNvPr>
              <p14:cNvContentPartPr/>
              <p14:nvPr/>
            </p14:nvContentPartPr>
            <p14:xfrm>
              <a:off x="8115090" y="5629200"/>
              <a:ext cx="432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0381A1-8F01-6B72-6214-CC2FE43F5B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61090" y="5521200"/>
                <a:ext cx="111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5EE0281-DE90-4A2B-4AEE-6159333D638B}"/>
                  </a:ext>
                </a:extLst>
              </p14:cNvPr>
              <p14:cNvContentPartPr/>
              <p14:nvPr/>
            </p14:nvContentPartPr>
            <p14:xfrm>
              <a:off x="8105730" y="5771760"/>
              <a:ext cx="234360" cy="10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5EE0281-DE90-4A2B-4AEE-6159333D63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51730" y="5663760"/>
                <a:ext cx="342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28B5506-1FAF-999A-8213-8A3C539039A6}"/>
                  </a:ext>
                </a:extLst>
              </p14:cNvPr>
              <p14:cNvContentPartPr/>
              <p14:nvPr/>
            </p14:nvContentPartPr>
            <p14:xfrm>
              <a:off x="7858050" y="5895960"/>
              <a:ext cx="23004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28B5506-1FAF-999A-8213-8A3C539039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04050" y="5787960"/>
                <a:ext cx="337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AA47CF-C194-A870-6134-9D6D6D892008}"/>
                  </a:ext>
                </a:extLst>
              </p14:cNvPr>
              <p14:cNvContentPartPr/>
              <p14:nvPr/>
            </p14:nvContentPartPr>
            <p14:xfrm>
              <a:off x="7953450" y="6004680"/>
              <a:ext cx="257040" cy="15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AA47CF-C194-A870-6134-9D6D6D89200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9450" y="5897040"/>
                <a:ext cx="364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EC9921-5B12-668E-7B3D-D6430BB87423}"/>
                  </a:ext>
                </a:extLst>
              </p14:cNvPr>
              <p14:cNvContentPartPr/>
              <p14:nvPr/>
            </p14:nvContentPartPr>
            <p14:xfrm>
              <a:off x="8039130" y="6222840"/>
              <a:ext cx="306360" cy="16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EC9921-5B12-668E-7B3D-D6430BB874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85130" y="6115200"/>
                <a:ext cx="414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727D02-272D-8755-7662-DD32EB13461A}"/>
                  </a:ext>
                </a:extLst>
              </p14:cNvPr>
              <p14:cNvContentPartPr/>
              <p14:nvPr/>
            </p14:nvContentPartPr>
            <p14:xfrm>
              <a:off x="8362770" y="6344160"/>
              <a:ext cx="216720" cy="9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727D02-272D-8755-7662-DD32EB1346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08770" y="6236520"/>
                <a:ext cx="324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FBE38D5-84D8-6877-FDCE-D9D82145A031}"/>
                  </a:ext>
                </a:extLst>
              </p14:cNvPr>
              <p14:cNvContentPartPr/>
              <p14:nvPr/>
            </p14:nvContentPartPr>
            <p14:xfrm>
              <a:off x="7819890" y="6475200"/>
              <a:ext cx="212040" cy="11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FBE38D5-84D8-6877-FDCE-D9D82145A0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65890" y="6367200"/>
                <a:ext cx="3196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6458B3-AD3F-FFB8-A45A-90D9CD9C8886}"/>
                  </a:ext>
                </a:extLst>
              </p14:cNvPr>
              <p14:cNvContentPartPr/>
              <p14:nvPr/>
            </p14:nvContentPartPr>
            <p14:xfrm>
              <a:off x="7858050" y="6644760"/>
              <a:ext cx="175680" cy="23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6458B3-AD3F-FFB8-A45A-90D9CD9C88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04050" y="6537120"/>
                <a:ext cx="2833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0CF9A44-3958-13AC-C789-20D99EC932FF}"/>
                  </a:ext>
                </a:extLst>
              </p14:cNvPr>
              <p14:cNvContentPartPr/>
              <p14:nvPr/>
            </p14:nvContentPartPr>
            <p14:xfrm>
              <a:off x="7953450" y="6781560"/>
              <a:ext cx="2631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0CF9A44-3958-13AC-C789-20D99EC932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9450" y="6673560"/>
                <a:ext cx="370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C544E3-EAA5-6CB8-A843-06DE031C4A26}"/>
                  </a:ext>
                </a:extLst>
              </p14:cNvPr>
              <p14:cNvContentPartPr/>
              <p14:nvPr/>
            </p14:nvContentPartPr>
            <p14:xfrm>
              <a:off x="7734210" y="6914400"/>
              <a:ext cx="235800" cy="20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C544E3-EAA5-6CB8-A843-06DE031C4A2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80210" y="6806400"/>
                <a:ext cx="3434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5D096FB-7790-B927-A7E2-EF12555530FE}"/>
                  </a:ext>
                </a:extLst>
              </p14:cNvPr>
              <p14:cNvContentPartPr/>
              <p14:nvPr/>
            </p14:nvContentPartPr>
            <p14:xfrm>
              <a:off x="6391050" y="3838560"/>
              <a:ext cx="380160" cy="37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5D096FB-7790-B927-A7E2-EF12555530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37050" y="3730560"/>
                <a:ext cx="4878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09F70B6-A7C1-5939-79BB-E66E9C9F976F}"/>
                  </a:ext>
                </a:extLst>
              </p14:cNvPr>
              <p14:cNvContentPartPr/>
              <p14:nvPr/>
            </p14:nvContentPartPr>
            <p14:xfrm>
              <a:off x="6191250" y="4038360"/>
              <a:ext cx="304920" cy="14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09F70B6-A7C1-5939-79BB-E66E9C9F97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37250" y="3930360"/>
                <a:ext cx="412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5DC5A13-DA35-AF52-9CCA-BA205EA265A8}"/>
                  </a:ext>
                </a:extLst>
              </p14:cNvPr>
              <p14:cNvContentPartPr/>
              <p14:nvPr/>
            </p14:nvContentPartPr>
            <p14:xfrm>
              <a:off x="6116370" y="4029000"/>
              <a:ext cx="61560" cy="11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5DC5A13-DA35-AF52-9CCA-BA205EA265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62730" y="3921000"/>
                <a:ext cx="16920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C1017A3F-1787-2812-F618-282857012FEE}"/>
              </a:ext>
            </a:extLst>
          </p:cNvPr>
          <p:cNvGrpSpPr/>
          <p:nvPr/>
        </p:nvGrpSpPr>
        <p:grpSpPr>
          <a:xfrm>
            <a:off x="547377" y="4874907"/>
            <a:ext cx="106763" cy="1267692"/>
            <a:chOff x="685843" y="3675114"/>
            <a:chExt cx="106763" cy="1267692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871AEDDC-DFA4-1349-9234-BF0AAC0AC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21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3F8AB2-EBBF-D105-392F-45A43A34A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7"/>
          <a:stretch/>
        </p:blipFill>
        <p:spPr>
          <a:xfrm>
            <a:off x="5044500" y="787695"/>
            <a:ext cx="5286314" cy="4386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011" y="750635"/>
            <a:ext cx="4751393" cy="6116909"/>
            <a:chOff x="-28011" y="750635"/>
            <a:chExt cx="4751393" cy="61169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011" y="750635"/>
              <a:ext cx="4751393" cy="61169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2222" y="1419225"/>
            <a:ext cx="3686865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2.</a:t>
            </a: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하드웨어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  <a:p>
            <a:r>
              <a:rPr lang="ko-KR" altLang="en-US" sz="5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Noto Sans CJK KR Bold" pitchFamily="34" charset="0"/>
              </a:rPr>
              <a:t>세대 교체</a:t>
            </a:r>
            <a:endParaRPr lang="en-US" altLang="ko-KR" sz="5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Noto Sans CJK KR Bold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2782" y="4010025"/>
            <a:ext cx="3526305" cy="224676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Mask RCNN</a:t>
            </a: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마지막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commit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날짜가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4~5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년 전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(2018~19)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에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멈춰 있음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→ 당시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GPU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세대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NVIDIA 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기준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2000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번대 출시</a:t>
            </a:r>
            <a:endParaRPr lang="en-US" altLang="ko-KR" sz="20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  <a:cs typeface="S-Core Dream 3 Light" pitchFamily="34" charset="0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(CUDA</a:t>
            </a:r>
            <a:r>
              <a:rPr lang="ko-KR" altLang="en-US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10.*)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F52F50-BD8C-FFBE-612C-9A8DAD7E47FF}"/>
              </a:ext>
            </a:extLst>
          </p:cNvPr>
          <p:cNvSpPr/>
          <p:nvPr/>
        </p:nvSpPr>
        <p:spPr>
          <a:xfrm>
            <a:off x="9416153" y="1343025"/>
            <a:ext cx="838200" cy="37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2C3EE087-D40F-6ECE-FECC-0F334C21D90E}"/>
              </a:ext>
            </a:extLst>
          </p:cNvPr>
          <p:cNvGrpSpPr/>
          <p:nvPr/>
        </p:nvGrpSpPr>
        <p:grpSpPr>
          <a:xfrm>
            <a:off x="527663" y="4027312"/>
            <a:ext cx="106763" cy="2246769"/>
            <a:chOff x="685843" y="3675114"/>
            <a:chExt cx="106763" cy="1267692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ADE2C5B0-F635-A9A1-8BB3-895480B9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11" name="Object 20">
            <a:extLst>
              <a:ext uri="{FF2B5EF4-FFF2-40B4-BE49-F238E27FC236}">
                <a16:creationId xmlns:a16="http://schemas.microsoft.com/office/drawing/2014/main" id="{865DDC99-454B-7295-22EF-30226BE26ADC}"/>
              </a:ext>
            </a:extLst>
          </p:cNvPr>
          <p:cNvSpPr txBox="1"/>
          <p:nvPr/>
        </p:nvSpPr>
        <p:spPr>
          <a:xfrm>
            <a:off x="5195887" y="5287060"/>
            <a:ext cx="483012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3060ti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기준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, CUDA 10.1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호환 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X / CUDA 10.0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호환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cs typeface="S-Core Dream 3 Light" pitchFamily="34" charset="0"/>
              </a:rPr>
              <a:t> 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7AFA2-DD8D-EB96-AF99-0A92A03A6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19" b="28773"/>
          <a:stretch/>
        </p:blipFill>
        <p:spPr>
          <a:xfrm>
            <a:off x="5227669" y="5695247"/>
            <a:ext cx="4798346" cy="15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705" y="1390492"/>
            <a:ext cx="100528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08410" y="3615615"/>
            <a:ext cx="2455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049" y="3615615"/>
            <a:ext cx="22247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290049" y="3615615"/>
            <a:ext cx="26838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chemeClr val="bg1">
                    <a:lumMod val="85000"/>
                  </a:schemeClr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68816" y="4475131"/>
            <a:ext cx="10961923" cy="2374240"/>
            <a:chOff x="-178254" y="4505109"/>
            <a:chExt cx="10961923" cy="2374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254" y="4505109"/>
              <a:ext cx="10961923" cy="2374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04529" y="4735145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환경 구축 시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Gothic" pitchFamily="2" charset="-127"/>
                <a:ea typeface="NanumGothic" pitchFamily="2" charset="-127"/>
              </a:rPr>
              <a:t>발생하는 문제점의 요인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225" y="5446073"/>
            <a:ext cx="24958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requirements.txt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세부버전 미기재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 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하드웨어 세대 교체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1498" y="4698551"/>
            <a:ext cx="27904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effectLst/>
                <a:latin typeface="NanumGothic" pitchFamily="2" charset="-127"/>
                <a:ea typeface="NanumGothic" pitchFamily="2" charset="-127"/>
              </a:rPr>
              <a:t>개발 </a:t>
            </a:r>
            <a:r>
              <a:rPr lang="ko-KR" altLang="en-US" sz="1600" dirty="0">
                <a:latin typeface="NanumGothic" pitchFamily="2" charset="-127"/>
                <a:ea typeface="NanumGothic" pitchFamily="2" charset="-127"/>
              </a:rPr>
              <a:t>단계별</a:t>
            </a:r>
            <a:endParaRPr lang="en-US" altLang="ko-KR" sz="1600" dirty="0"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dirty="0">
                <a:latin typeface="NanumGothic" pitchFamily="2" charset="-127"/>
                <a:ea typeface="NanumGothic" pitchFamily="2" charset="-127"/>
              </a:rPr>
              <a:t>문제점 파악 및 해결 방안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3929049" y="5446073"/>
            <a:ext cx="286703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/>
              <a:t>- MASK-RCNN </a:t>
            </a:r>
            <a:r>
              <a:rPr lang="ko-KR" altLang="en-US" sz="1100" dirty="0"/>
              <a:t>개발 환경 구축 시 문제점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MASK-RCNN </a:t>
            </a:r>
            <a:r>
              <a:rPr lang="ko-KR" altLang="en-US" sz="1100" dirty="0"/>
              <a:t>개발 환경 구축 시 해결방안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4" name="Object 14"/>
          <p:cNvSpPr txBox="1"/>
          <p:nvPr/>
        </p:nvSpPr>
        <p:spPr>
          <a:xfrm>
            <a:off x="7290049" y="4704503"/>
            <a:ext cx="272149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MASK-RCNN </a:t>
            </a:r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개발 환경</a:t>
            </a:r>
            <a:endParaRPr lang="en-US" altLang="ko-KR" sz="1600" b="0" i="0" dirty="0">
              <a:solidFill>
                <a:schemeClr val="bg1">
                  <a:lumMod val="85000"/>
                </a:schemeClr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구축 결과물 </a:t>
            </a: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NanumGothic" pitchFamily="2" charset="-127"/>
                <a:ea typeface="NanumGothic" pitchFamily="2" charset="-127"/>
              </a:rPr>
              <a:t>Review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0049" y="5446073"/>
            <a:ext cx="30874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구동환경 정보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가상환경 배포버전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/ Sample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 실행 확인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016" y="2057877"/>
            <a:ext cx="1068131" cy="80214"/>
            <a:chOff x="9437016" y="2057877"/>
            <a:chExt cx="1068131" cy="80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37016" y="2057877"/>
              <a:ext cx="1068131" cy="8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12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7193" y="668408"/>
            <a:ext cx="6862778" cy="622508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48487" y="1454529"/>
            <a:ext cx="316456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Setup</a:t>
            </a:r>
          </a:p>
          <a:p>
            <a:r>
              <a:rPr lang="en-US" altLang="ko-KR" sz="5300" dirty="0">
                <a:solidFill>
                  <a:srgbClr val="595959"/>
                </a:solidFill>
                <a:latin typeface="Noto Sans CJK KR Bold" pitchFamily="34" charset="0"/>
              </a:rPr>
              <a:t>Tutorials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C2859-9F57-B240-760A-D9C06CDC8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" b="1"/>
          <a:stretch/>
        </p:blipFill>
        <p:spPr>
          <a:xfrm>
            <a:off x="166688" y="885825"/>
            <a:ext cx="3200399" cy="2292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DD39CE-525C-069A-C3C1-45CDFD31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79" y="2638425"/>
            <a:ext cx="3516416" cy="2193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30848-8AE1-285F-8A3B-66E5868CE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803" y="4401244"/>
            <a:ext cx="3362843" cy="2193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3ECA5-9AB9-051C-3F11-5AAD31FCB76D}"/>
              </a:ext>
            </a:extLst>
          </p:cNvPr>
          <p:cNvSpPr txBox="1"/>
          <p:nvPr/>
        </p:nvSpPr>
        <p:spPr>
          <a:xfrm>
            <a:off x="6948487" y="3552825"/>
            <a:ext cx="36471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Sources - YouTube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1. Mask RCNN with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and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(pt.1) Setup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Installation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2. 284 – Installing Mask RCNN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troubleshooting errors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3. Mask R CNN – How to Install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and Run | OpenCV Python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| Computer Vision (2021)</a:t>
            </a:r>
          </a:p>
        </p:txBody>
      </p:sp>
    </p:spTree>
    <p:extLst>
      <p:ext uri="{BB962C8B-B14F-4D97-AF65-F5344CB8AC3E}">
        <p14:creationId xmlns:p14="http://schemas.microsoft.com/office/powerpoint/2010/main" val="401830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272" y="3047133"/>
            <a:ext cx="106763" cy="1267692"/>
            <a:chOff x="685843" y="3675114"/>
            <a:chExt cx="106763" cy="126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5379" y="4255578"/>
              <a:ext cx="1267692" cy="1067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9891" y="585589"/>
            <a:ext cx="3841252" cy="2539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개발 환경</a:t>
            </a: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구축 시도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  <a:p>
            <a:r>
              <a:rPr lang="ko-KR" altLang="en-US" sz="5300" dirty="0">
                <a:solidFill>
                  <a:srgbClr val="595959"/>
                </a:solidFill>
                <a:latin typeface="Noto Sans CJK KR Bold" pitchFamily="34" charset="0"/>
              </a:rPr>
              <a:t>사례</a:t>
            </a:r>
            <a:endParaRPr lang="en-US" altLang="ko-KR" sz="5300" dirty="0">
              <a:solidFill>
                <a:srgbClr val="595959"/>
              </a:solidFill>
              <a:latin typeface="Noto Sans CJK KR Bold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1487" y="3114496"/>
            <a:ext cx="38096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MASK-RCNN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은 오래된 라이브러리를 사용하는 오픈소스이므로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,TensorFlow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둘 다 최신 버전을 사용하려고 했으나 사용하지 못한다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</a:p>
          <a:p>
            <a:endParaRPr lang="en-US" altLang="ko-KR" sz="1200" dirty="0">
              <a:solidFill>
                <a:srgbClr val="595959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따라서 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Python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, TensorFlow </a:t>
            </a:r>
            <a:r>
              <a:rPr lang="ko-KR" altLang="en-US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버전을 낮춰서 사용해보려고 시도했다</a:t>
            </a:r>
            <a:r>
              <a:rPr lang="en-US" altLang="ko-KR" sz="1200" dirty="0">
                <a:solidFill>
                  <a:srgbClr val="595959"/>
                </a:solidFill>
                <a:latin typeface="S-Core Dream 5 Medium" pitchFamily="34" charset="0"/>
                <a:cs typeface="S-Core Dream 5 Medium" pitchFamily="34" charset="0"/>
              </a:rPr>
              <a:t>.</a:t>
            </a:r>
            <a:endParaRPr 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3D8B8A-9EF1-C417-4B93-BA8B3919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21" y="676275"/>
            <a:ext cx="2104793" cy="3238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2AC569-DA07-E2CE-EC0A-2D9F60126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418" y="2295525"/>
            <a:ext cx="2356638" cy="3430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E57F5E-0CE8-74C6-98A6-69AE973B3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087" y="4116740"/>
            <a:ext cx="2478769" cy="3142547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0F71138E-33B2-C990-80F5-0C97BC30D3F0}"/>
              </a:ext>
            </a:extLst>
          </p:cNvPr>
          <p:cNvSpPr txBox="1"/>
          <p:nvPr/>
        </p:nvSpPr>
        <p:spPr>
          <a:xfrm>
            <a:off x="351494" y="4543425"/>
            <a:ext cx="3878434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/>
              <a:t>■구동 환경</a:t>
            </a:r>
            <a:endParaRPr lang="en-US" altLang="ko-KR" sz="1600" dirty="0"/>
          </a:p>
          <a:p>
            <a:r>
              <a:rPr lang="en-US" altLang="ko-KR" sz="1600" dirty="0"/>
              <a:t>-Python: 3.6.5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: 1.19.5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Tensorflow</a:t>
            </a:r>
            <a:r>
              <a:rPr lang="en-US" altLang="ko-KR" sz="1600" dirty="0"/>
              <a:t>: 1.5.0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: 2.0.8	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cuda</a:t>
            </a:r>
            <a:r>
              <a:rPr lang="en-US" altLang="ko-KR" sz="1600" dirty="0"/>
              <a:t>: 11.8		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cudnn</a:t>
            </a:r>
            <a:r>
              <a:rPr lang="en-US" altLang="ko-KR" sz="1600" dirty="0"/>
              <a:t>: 7.4		</a:t>
            </a:r>
          </a:p>
          <a:p>
            <a:r>
              <a:rPr lang="en-US" altLang="ko-KR" sz="1600" dirty="0"/>
              <a:t>-cython:0.29.32	 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ipython</a:t>
            </a:r>
            <a:r>
              <a:rPr lang="en-US" altLang="ko-KR" sz="1600" dirty="0"/>
              <a:t>: 7.16.3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matplot</a:t>
            </a:r>
            <a:r>
              <a:rPr lang="en-US" altLang="ko-KR" sz="1600" dirty="0"/>
              <a:t>: 3.3.4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scipy</a:t>
            </a:r>
            <a:r>
              <a:rPr lang="en-US" altLang="ko-KR" sz="1600" dirty="0"/>
              <a:t>: 1.5.4	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2C7F22F-4A12-1166-9827-7EB20C8821E2}"/>
              </a:ext>
            </a:extLst>
          </p:cNvPr>
          <p:cNvSpPr txBox="1"/>
          <p:nvPr/>
        </p:nvSpPr>
        <p:spPr>
          <a:xfrm>
            <a:off x="2147622" y="4543425"/>
            <a:ext cx="2187354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/>
              <a:t>-CPU : i5-1035G1           </a:t>
            </a:r>
          </a:p>
          <a:p>
            <a:endParaRPr lang="en-US" altLang="ko-KR" sz="1600" dirty="0"/>
          </a:p>
          <a:p>
            <a:r>
              <a:rPr lang="en-US" altLang="ko-KR" sz="1600" dirty="0"/>
              <a:t>-GPU : </a:t>
            </a:r>
            <a:r>
              <a:rPr lang="ko-KR" altLang="en-US" sz="1600" dirty="0"/>
              <a:t>내장형</a:t>
            </a:r>
            <a:r>
              <a:rPr lang="en-US" altLang="ko-KR" sz="1600" dirty="0"/>
              <a:t>		                           </a:t>
            </a:r>
          </a:p>
          <a:p>
            <a:r>
              <a:rPr lang="en-US" altLang="ko-KR" sz="1600" dirty="0"/>
              <a:t>-Memory : 8GB			                 </a:t>
            </a:r>
          </a:p>
          <a:p>
            <a:r>
              <a:rPr lang="en-US" altLang="ko-KR" sz="1600" dirty="0"/>
              <a:t>-OS : Windows 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867</Words>
  <Application>Microsoft Office PowerPoint</Application>
  <PresentationFormat>Custom</PresentationFormat>
  <Paragraphs>212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D2Coding</vt:lpstr>
      <vt:lpstr>NanumGothic</vt:lpstr>
      <vt:lpstr>Arial</vt:lpstr>
      <vt:lpstr>Calibri</vt:lpstr>
      <vt:lpstr>Noto Sans CJK KR Bold</vt:lpstr>
      <vt:lpstr>S-Core Dream 3 Light</vt:lpstr>
      <vt:lpstr>S-Core Dream 5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손현태</cp:lastModifiedBy>
  <cp:revision>12</cp:revision>
  <dcterms:created xsi:type="dcterms:W3CDTF">2022-11-16T01:07:38Z</dcterms:created>
  <dcterms:modified xsi:type="dcterms:W3CDTF">2022-11-16T04:47:25Z</dcterms:modified>
</cp:coreProperties>
</file>